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19" r:id="rId3"/>
    <p:sldId id="347" r:id="rId4"/>
    <p:sldId id="348" r:id="rId5"/>
    <p:sldId id="321" r:id="rId6"/>
    <p:sldId id="331" r:id="rId7"/>
    <p:sldId id="334" r:id="rId8"/>
    <p:sldId id="336" r:id="rId9"/>
    <p:sldId id="335" r:id="rId10"/>
    <p:sldId id="333" r:id="rId11"/>
    <p:sldId id="332" r:id="rId12"/>
    <p:sldId id="337" r:id="rId13"/>
    <p:sldId id="338" r:id="rId14"/>
    <p:sldId id="344" r:id="rId15"/>
    <p:sldId id="339" r:id="rId16"/>
    <p:sldId id="345" r:id="rId17"/>
    <p:sldId id="340" r:id="rId18"/>
    <p:sldId id="342" r:id="rId19"/>
    <p:sldId id="341" r:id="rId20"/>
    <p:sldId id="346" r:id="rId21"/>
    <p:sldId id="343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>
        <p:scale>
          <a:sx n="61" d="100"/>
          <a:sy n="61" d="100"/>
        </p:scale>
        <p:origin x="-10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7932-DD02-4677-8593-654F93F1C2AD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4CD8-C903-4811-8DAC-1C3568FF6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2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4CD8-C903-4811-8DAC-1C3568FF64C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26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0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3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2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2DAC-407C-4C49-80EF-596212A29FAA}" type="datetimeFigureOut">
              <a:rPr lang="nl-NL" smtClean="0"/>
              <a:t>22-3-2015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wikia.nocookie.net/__cb20080603223855/legostarwars/images/5/5d/Lego_bric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NOBdUjZmg" TargetMode="External"/><Relationship Id="rId2" Type="http://schemas.openxmlformats.org/officeDocument/2006/relationships/hyperlink" Target="https://www.youtube.com/watch?v=KC3GfkCeou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nederlandsindeonderbouw.weebly.com/sterk-of-zwak-werkwoord.html&amp;ei=4vzqVO_cNsGHPa31gfAO&amp;bvm=bv.86475890,d.ZWU&amp;psig=AFQjCNG6NhrwM8Viepkb_JwycBNavYvgZQ&amp;ust=1424772689329214" TargetMode="External"/><Relationship Id="rId2" Type="http://schemas.openxmlformats.org/officeDocument/2006/relationships/hyperlink" Target="https://www.youtube.com/watch?v=oFFJR_RDu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oefenmaar4.yurls.net/nl/page/896977&amp;ei=0P_qVKW8Fs2HPZfHgYAF&amp;bvm=bv.86475890,d.ZWU&amp;psig=AFQjCNHHmz-FCCXdEwHo_ZW3AfWdVjlE2g&amp;ust=1424773414412586" TargetMode="External"/><Relationship Id="rId2" Type="http://schemas.openxmlformats.org/officeDocument/2006/relationships/hyperlink" Target="https://www.youtube.com/watch?v=yS-pq0wkMA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Zsne3dVNI" TargetMode="External"/><Relationship Id="rId2" Type="http://schemas.openxmlformats.org/officeDocument/2006/relationships/hyperlink" Target="https://www.youtube.com/watch?v=2qa5Ki0mwF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LXL1C5E_h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nederlandsindeonderbouw.weebly.com/sterk-of-zwak-werkwoord.html&amp;ei=4vzqVO_cNsGHPa31gfAO&amp;bvm=bv.86475890,d.ZWU&amp;psig=AFQjCNG6NhrwM8Viepkb_JwycBNavYvgZQ&amp;ust=1424772689329214" TargetMode="External"/><Relationship Id="rId2" Type="http://schemas.openxmlformats.org/officeDocument/2006/relationships/hyperlink" Target="https://www.youtube.com/watch?v=oFFJR_RDu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oefenmaar4.yurls.net/nl/page/896977&amp;ei=0P_qVKW8Fs2HPZfHgYAF&amp;bvm=bv.86475890,d.ZWU&amp;psig=AFQjCNHHmz-FCCXdEwHo_ZW3AfWdVjlE2g&amp;ust=1424773414412586" TargetMode="External"/><Relationship Id="rId2" Type="http://schemas.openxmlformats.org/officeDocument/2006/relationships/hyperlink" Target="https://www.youtube.com/watch?v=yS-pq0wkMA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0030" y="479658"/>
            <a:ext cx="7772400" cy="1470025"/>
          </a:xfrm>
        </p:spPr>
        <p:txBody>
          <a:bodyPr/>
          <a:lstStyle/>
          <a:p>
            <a:r>
              <a:rPr lang="nl-NL" b="1" dirty="0" smtClean="0"/>
              <a:t>2. Grammatica en spelling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0" y="237597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Blz.111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357225" y="237597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</a:t>
            </a:r>
            <a:r>
              <a:rPr lang="nl-NL" sz="7200" b="1" dirty="0" smtClean="0"/>
              <a:t>6</a:t>
            </a:r>
            <a:endParaRPr lang="nl-NL" sz="7200" b="1" dirty="0"/>
          </a:p>
        </p:txBody>
      </p:sp>
      <p:pic>
        <p:nvPicPr>
          <p:cNvPr id="9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86" y="48117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95" y="408568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53" y="863092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2" y="1216184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58" y="139197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0" t="14854" r="12405" b="15231"/>
          <a:stretch/>
        </p:blipFill>
        <p:spPr bwMode="auto">
          <a:xfrm>
            <a:off x="1094750" y="2276872"/>
            <a:ext cx="7365681" cy="4117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Zelfstandig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naamwoord</a:t>
            </a:r>
            <a:endParaRPr lang="nl-NL" sz="2000" b="1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Blz.61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1427284"/>
            <a:ext cx="5551412" cy="16725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2" y="3099825"/>
            <a:ext cx="8009888" cy="15693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4" t="30601" r="2324" b="27323"/>
          <a:stretch/>
        </p:blipFill>
        <p:spPr>
          <a:xfrm>
            <a:off x="3132473" y="5280997"/>
            <a:ext cx="3098765" cy="7920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l="16183" t="18899" r="16928" b="15469"/>
          <a:stretch/>
        </p:blipFill>
        <p:spPr>
          <a:xfrm>
            <a:off x="6022504" y="4820156"/>
            <a:ext cx="2664296" cy="120113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/>
          <a:srcRect l="16183" t="18899" r="16928" b="15469"/>
          <a:stretch/>
        </p:blipFill>
        <p:spPr>
          <a:xfrm flipH="1">
            <a:off x="676911" y="4854303"/>
            <a:ext cx="2664296" cy="12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Bijvoeglijk</a:t>
            </a:r>
            <a:r>
              <a:rPr lang="en-US" b="1" dirty="0" smtClean="0"/>
              <a:t> </a:t>
            </a:r>
            <a:r>
              <a:rPr lang="en-US" b="1" dirty="0" err="1" smtClean="0"/>
              <a:t>naamwoord</a:t>
            </a:r>
            <a:r>
              <a:rPr lang="en-US" b="1" dirty="0" smtClean="0"/>
              <a:t>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069" y="1268760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BN </a:t>
            </a:r>
            <a:r>
              <a:rPr lang="en-US" dirty="0" err="1" smtClean="0"/>
              <a:t>zegt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over het </a:t>
            </a:r>
            <a:r>
              <a:rPr lang="en-US" dirty="0" err="1" smtClean="0"/>
              <a:t>zelfstandig</a:t>
            </a:r>
            <a:r>
              <a:rPr lang="en-US" dirty="0" smtClean="0"/>
              <a:t> </a:t>
            </a:r>
            <a:r>
              <a:rPr lang="en-US" dirty="0" err="1" smtClean="0"/>
              <a:t>naamwoord</a:t>
            </a:r>
            <a:r>
              <a:rPr lang="en-US" dirty="0" smtClean="0"/>
              <a:t> (</a:t>
            </a:r>
            <a:r>
              <a:rPr lang="en-US" dirty="0" err="1" smtClean="0"/>
              <a:t>mensen</a:t>
            </a:r>
            <a:r>
              <a:rPr lang="en-US" dirty="0" smtClean="0"/>
              <a:t>, </a:t>
            </a:r>
            <a:r>
              <a:rPr lang="en-US" dirty="0" err="1" smtClean="0"/>
              <a:t>dieren</a:t>
            </a:r>
            <a:r>
              <a:rPr lang="en-US" dirty="0" smtClean="0"/>
              <a:t>, </a:t>
            </a:r>
            <a:r>
              <a:rPr lang="en-US" dirty="0" err="1" smtClean="0"/>
              <a:t>planten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98779"/>
            <a:ext cx="2952328" cy="39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nl-NL" b="1" dirty="0" smtClean="0"/>
              <a:t>Nakijken blz. 111</a:t>
            </a:r>
            <a:endParaRPr lang="nl-NL" b="1" dirty="0"/>
          </a:p>
        </p:txBody>
      </p:sp>
      <p:sp>
        <p:nvSpPr>
          <p:cNvPr id="4" name="Rechthoek 3"/>
          <p:cNvSpPr/>
          <p:nvPr/>
        </p:nvSpPr>
        <p:spPr>
          <a:xfrm>
            <a:off x="395536" y="1215640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/>
              <a:t>Opdracht </a:t>
            </a:r>
            <a:r>
              <a:rPr lang="nl-NL" sz="2200" b="1" dirty="0"/>
              <a:t>5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ZN </a:t>
            </a:r>
            <a:r>
              <a:rPr lang="nl-NL" sz="2200" dirty="0"/>
              <a:t>zijn mensen, dieren, planten en dingen. Namen van steden, rivieren landen enz.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Nee</a:t>
            </a:r>
            <a:r>
              <a:rPr lang="nl-NL" sz="2200" dirty="0"/>
              <a:t>, dat is niet altijd nodig. Voor eigennamen zet je bijna nooit een lidwoord.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Een </a:t>
            </a:r>
            <a:r>
              <a:rPr lang="nl-NL" sz="2200" dirty="0"/>
              <a:t>BN zegt iets over het zelfstandig naamwoord.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Je </a:t>
            </a:r>
            <a:r>
              <a:rPr lang="nl-NL" sz="2200" dirty="0"/>
              <a:t>eigen antwoord. Bv: De vervelende leerlingen moesten bij de nieuwe conciërge komen.</a:t>
            </a:r>
          </a:p>
        </p:txBody>
      </p:sp>
      <p:sp>
        <p:nvSpPr>
          <p:cNvPr id="6" name="Rechthoek 5"/>
          <p:cNvSpPr/>
          <p:nvPr/>
        </p:nvSpPr>
        <p:spPr>
          <a:xfrm>
            <a:off x="467544" y="4293096"/>
            <a:ext cx="86764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/>
              <a:t>Opdracht 6</a:t>
            </a:r>
          </a:p>
          <a:p>
            <a:r>
              <a:rPr lang="nl-NL" sz="2200" dirty="0" smtClean="0"/>
              <a:t>1 a	</a:t>
            </a:r>
            <a:r>
              <a:rPr lang="nl-NL" sz="2200" b="1" u="sng" dirty="0" smtClean="0"/>
              <a:t>In</a:t>
            </a:r>
            <a:r>
              <a:rPr lang="nl-NL" sz="2200" dirty="0" smtClean="0"/>
              <a:t> Artis verhuizen de giraffen </a:t>
            </a:r>
            <a:r>
              <a:rPr lang="nl-NL" sz="2200" b="1" u="sng" dirty="0" smtClean="0"/>
              <a:t>naar</a:t>
            </a:r>
            <a:r>
              <a:rPr lang="nl-NL" sz="2200" dirty="0" smtClean="0"/>
              <a:t> een groter leefgebied.</a:t>
            </a:r>
          </a:p>
          <a:p>
            <a:r>
              <a:rPr lang="nl-NL" sz="2200" dirty="0" smtClean="0"/>
              <a:t>   b	</a:t>
            </a:r>
            <a:r>
              <a:rPr lang="nl-NL" sz="2200" b="1" dirty="0" smtClean="0"/>
              <a:t>De</a:t>
            </a:r>
            <a:r>
              <a:rPr lang="nl-NL" sz="2200" dirty="0" smtClean="0"/>
              <a:t> kattenbakkorrels zijn </a:t>
            </a:r>
            <a:r>
              <a:rPr lang="nl-NL" sz="2200" b="1" u="sng" dirty="0" smtClean="0"/>
              <a:t>naast/in</a:t>
            </a:r>
            <a:r>
              <a:rPr lang="nl-NL" sz="2200" dirty="0" smtClean="0"/>
              <a:t> de kattenbak gevallen.</a:t>
            </a:r>
          </a:p>
          <a:p>
            <a:r>
              <a:rPr lang="nl-NL" sz="2200" dirty="0" smtClean="0"/>
              <a:t>   c	</a:t>
            </a:r>
            <a:r>
              <a:rPr lang="nl-NL" sz="2200" b="1" u="sng" dirty="0" smtClean="0"/>
              <a:t>In/onder/naast/bij</a:t>
            </a:r>
            <a:r>
              <a:rPr lang="nl-NL" sz="2200" dirty="0" smtClean="0"/>
              <a:t> de verhuisdoos ligt de knuffel van </a:t>
            </a:r>
          </a:p>
          <a:p>
            <a:r>
              <a:rPr lang="nl-NL" sz="2200" dirty="0" smtClean="0"/>
              <a:t>              Marieke.</a:t>
            </a:r>
          </a:p>
          <a:p>
            <a:r>
              <a:rPr lang="nl-NL" sz="2200" dirty="0" smtClean="0"/>
              <a:t>   d	Alle vuilniszakken heb ik </a:t>
            </a:r>
            <a:r>
              <a:rPr lang="nl-NL" sz="2200" b="1" u="sng" dirty="0" smtClean="0"/>
              <a:t>op/naast/bij</a:t>
            </a:r>
            <a:r>
              <a:rPr lang="nl-NL" sz="2200" dirty="0" smtClean="0"/>
              <a:t> de stoep </a:t>
            </a:r>
            <a:r>
              <a:rPr lang="nl-NL" sz="2200" b="1" u="sng" dirty="0" smtClean="0"/>
              <a:t>naast/voor/achter </a:t>
            </a:r>
          </a:p>
          <a:p>
            <a:r>
              <a:rPr lang="nl-NL" sz="2200" b="1" dirty="0" smtClean="0"/>
              <a:t>              </a:t>
            </a:r>
            <a:r>
              <a:rPr lang="nl-NL" sz="2200" dirty="0" smtClean="0"/>
              <a:t>het huis gezet.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1506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nl-NL" b="1" dirty="0" smtClean="0"/>
              <a:t>Nakijken blz. 111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539552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Opdracht 7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bij</a:t>
            </a:r>
            <a:r>
              <a:rPr lang="nl-NL" sz="2400" dirty="0"/>
              <a:t>, in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in</a:t>
            </a:r>
            <a:r>
              <a:rPr lang="nl-NL" sz="2400" dirty="0"/>
              <a:t>, naar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Onder</a:t>
            </a:r>
            <a:r>
              <a:rPr lang="nl-NL" sz="2400" dirty="0"/>
              <a:t>, met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Op</a:t>
            </a:r>
            <a:r>
              <a:rPr lang="nl-NL" sz="2400" dirty="0"/>
              <a:t>, van, over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Aan</a:t>
            </a:r>
            <a:r>
              <a:rPr lang="nl-NL" sz="2400" dirty="0"/>
              <a:t>, voor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Met</a:t>
            </a:r>
            <a:r>
              <a:rPr lang="nl-NL" sz="2400" dirty="0"/>
              <a:t>, naar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Achter</a:t>
            </a:r>
            <a:r>
              <a:rPr lang="nl-NL" sz="2400" dirty="0"/>
              <a:t>, uit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Tegen</a:t>
            </a:r>
            <a:r>
              <a:rPr lang="nl-NL" sz="2400" dirty="0"/>
              <a:t>, door</a:t>
            </a:r>
          </a:p>
        </p:txBody>
      </p:sp>
    </p:spTree>
    <p:extLst>
      <p:ext uri="{BB962C8B-B14F-4D97-AF65-F5344CB8AC3E}">
        <p14:creationId xmlns:p14="http://schemas.microsoft.com/office/powerpoint/2010/main" val="9951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hlinkClick r:id="rId2"/>
              </a:rPr>
              <a:t>Uitleg</a:t>
            </a:r>
            <a:r>
              <a:rPr lang="en-US" b="1" dirty="0" smtClean="0">
                <a:hlinkClick r:id="rId2"/>
              </a:rPr>
              <a:t>: </a:t>
            </a:r>
            <a:r>
              <a:rPr lang="en-US" b="1" dirty="0" err="1" smtClean="0">
                <a:hlinkClick r:id="rId2"/>
              </a:rPr>
              <a:t>voorzetsels</a:t>
            </a:r>
            <a:r>
              <a:rPr lang="en-US" b="1" dirty="0" smtClean="0">
                <a:hlinkClick r:id="rId2"/>
              </a:rPr>
              <a:t> </a:t>
            </a:r>
            <a:r>
              <a:rPr lang="en-US" sz="2700" b="1" dirty="0" smtClean="0">
                <a:hlinkClick r:id="rId2"/>
              </a:rPr>
              <a:t>(</a:t>
            </a:r>
            <a:r>
              <a:rPr lang="en-US" sz="2700" b="1" dirty="0" err="1" smtClean="0">
                <a:hlinkClick r:id="rId2"/>
              </a:rPr>
              <a:t>filmpje</a:t>
            </a:r>
            <a:r>
              <a:rPr lang="en-US" sz="2700" b="1" dirty="0" smtClean="0">
                <a:hlinkClick r:id="rId2"/>
              </a:rPr>
              <a:t> </a:t>
            </a:r>
            <a:r>
              <a:rPr lang="en-US" sz="2700" b="1" dirty="0" err="1">
                <a:hlinkClick r:id="rId2"/>
              </a:rPr>
              <a:t>û</a:t>
            </a:r>
            <a:r>
              <a:rPr lang="en-US" sz="2700" b="1" dirty="0" err="1" smtClean="0">
                <a:hlinkClick r:id="rId2"/>
              </a:rPr>
              <a:t>t</a:t>
            </a:r>
            <a:r>
              <a:rPr lang="en-US" sz="2700" b="1" dirty="0" smtClean="0">
                <a:hlinkClick r:id="rId2"/>
              </a:rPr>
              <a:t> Groningen)</a:t>
            </a:r>
            <a:endParaRPr lang="nl-NL" sz="2700" b="1" dirty="0">
              <a:hlinkClick r:id="rId2"/>
            </a:endParaRPr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4528517" cy="45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2.2	Spelling</a:t>
            </a:r>
          </a:p>
          <a:p>
            <a:pPr marL="0" indent="0">
              <a:buNone/>
            </a:pPr>
            <a:r>
              <a:rPr lang="nl-NL" b="1" dirty="0"/>
              <a:t>Opdracht 8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krijg</a:t>
            </a:r>
            <a:r>
              <a:rPr lang="nl-NL" dirty="0"/>
              <a:t>	–	kreeg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vliegt</a:t>
            </a:r>
            <a:r>
              <a:rPr lang="nl-NL" dirty="0"/>
              <a:t>	–	vloog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schrijft</a:t>
            </a:r>
            <a:r>
              <a:rPr lang="nl-NL" dirty="0"/>
              <a:t>	–	schreef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vindt</a:t>
            </a:r>
            <a:r>
              <a:rPr lang="nl-NL" dirty="0"/>
              <a:t>	–	vond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bedenkt</a:t>
            </a:r>
            <a:r>
              <a:rPr lang="nl-NL" dirty="0"/>
              <a:t>	–	bedacht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ziet</a:t>
            </a:r>
            <a:r>
              <a:rPr lang="nl-NL" dirty="0"/>
              <a:t>	–	zag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loopt</a:t>
            </a:r>
            <a:r>
              <a:rPr lang="nl-NL" dirty="0"/>
              <a:t>	–	liep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staat</a:t>
            </a:r>
            <a:r>
              <a:rPr lang="nl-NL" dirty="0"/>
              <a:t>	–	stond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112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700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hlinkClick r:id="rId2"/>
              </a:rPr>
              <a:t>Sterke</a:t>
            </a:r>
            <a:r>
              <a:rPr lang="en-US" b="1" dirty="0" smtClean="0">
                <a:hlinkClick r:id="rId2"/>
              </a:rPr>
              <a:t> </a:t>
            </a:r>
            <a:r>
              <a:rPr lang="en-US" b="1" dirty="0" err="1" smtClean="0">
                <a:hlinkClick r:id="rId2"/>
              </a:rPr>
              <a:t>werkwoorden</a:t>
            </a:r>
            <a:endParaRPr lang="nl-NL" b="1" dirty="0">
              <a:hlinkClick r:id="rId2"/>
            </a:endParaRPr>
          </a:p>
        </p:txBody>
      </p:sp>
      <p:pic>
        <p:nvPicPr>
          <p:cNvPr id="3" name="Picture 4" descr="http://nederlandsindeonderbouw.weebly.com/uploads/1/3/8/0/13804264/5134388_ori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4896544" cy="3773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113</a:t>
            </a:r>
            <a:endParaRPr lang="nl-NL" b="1" dirty="0"/>
          </a:p>
        </p:txBody>
      </p:sp>
      <p:sp>
        <p:nvSpPr>
          <p:cNvPr id="5" name="Rechthoek 4"/>
          <p:cNvSpPr/>
          <p:nvPr/>
        </p:nvSpPr>
        <p:spPr>
          <a:xfrm>
            <a:off x="755576" y="134076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Opdracht 9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ik </a:t>
            </a:r>
            <a:r>
              <a:rPr lang="nl-NL" sz="2400" dirty="0"/>
              <a:t>brak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wij </a:t>
            </a:r>
            <a:r>
              <a:rPr lang="nl-NL" sz="2400" dirty="0"/>
              <a:t>riepen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hij </a:t>
            </a:r>
            <a:r>
              <a:rPr lang="nl-NL" sz="2400" dirty="0"/>
              <a:t>zwom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liep </a:t>
            </a:r>
            <a:r>
              <a:rPr lang="nl-NL" sz="2400" dirty="0"/>
              <a:t>je?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jullie </a:t>
            </a:r>
            <a:r>
              <a:rPr lang="nl-NL" sz="2400" dirty="0"/>
              <a:t>mochten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de </a:t>
            </a:r>
            <a:r>
              <a:rPr lang="nl-NL" sz="2400" dirty="0"/>
              <a:t>automobilist reed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de </a:t>
            </a:r>
            <a:r>
              <a:rPr lang="nl-NL" sz="2400" dirty="0"/>
              <a:t>bladeren lagen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onze </a:t>
            </a:r>
            <a:r>
              <a:rPr lang="nl-NL" sz="2400" dirty="0"/>
              <a:t>poes rook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wij </a:t>
            </a:r>
            <a:r>
              <a:rPr lang="nl-NL" sz="2400" dirty="0"/>
              <a:t>stonden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zij </a:t>
            </a:r>
            <a:r>
              <a:rPr lang="nl-NL" sz="2400" dirty="0"/>
              <a:t>bracht</a:t>
            </a:r>
          </a:p>
        </p:txBody>
      </p:sp>
    </p:spTree>
    <p:extLst>
      <p:ext uri="{BB962C8B-B14F-4D97-AF65-F5344CB8AC3E}">
        <p14:creationId xmlns:p14="http://schemas.microsoft.com/office/powerpoint/2010/main" val="28862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39" y="535776"/>
            <a:ext cx="8229600" cy="1143000"/>
          </a:xfrm>
        </p:spPr>
        <p:txBody>
          <a:bodyPr/>
          <a:lstStyle/>
          <a:p>
            <a:r>
              <a:rPr lang="nl-NL" b="1" dirty="0" smtClean="0"/>
              <a:t>Werkwoord ‘hebben’ en ‘zijn’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	</a:t>
            </a:r>
            <a:r>
              <a:rPr lang="nl-NL" b="1" dirty="0" smtClean="0"/>
              <a:t>Hebben		 </a:t>
            </a:r>
            <a:r>
              <a:rPr lang="nl-NL" b="1" dirty="0"/>
              <a:t> </a:t>
            </a:r>
            <a:r>
              <a:rPr lang="nl-NL" b="1" dirty="0" smtClean="0"/>
              <a:t>  Zijn</a:t>
            </a:r>
          </a:p>
          <a:p>
            <a:pPr marL="0" indent="0">
              <a:buNone/>
            </a:pPr>
            <a:r>
              <a:rPr lang="nl-NL" b="1" u="sng" dirty="0" smtClean="0"/>
              <a:t>Ik</a:t>
            </a:r>
          </a:p>
          <a:p>
            <a:pPr marL="0" indent="0">
              <a:buNone/>
            </a:pPr>
            <a:r>
              <a:rPr lang="nl-NL" b="1" dirty="0" smtClean="0"/>
              <a:t>….je/jij</a:t>
            </a:r>
          </a:p>
          <a:p>
            <a:pPr marL="0" indent="0">
              <a:buNone/>
            </a:pPr>
            <a:r>
              <a:rPr lang="nl-NL" b="1" dirty="0" smtClean="0"/>
              <a:t>Jij/U</a:t>
            </a:r>
          </a:p>
          <a:p>
            <a:pPr marL="0" indent="0">
              <a:buNone/>
            </a:pPr>
            <a:r>
              <a:rPr lang="nl-NL" b="1" dirty="0" smtClean="0"/>
              <a:t>Hij, zij, het</a:t>
            </a:r>
          </a:p>
          <a:p>
            <a:pPr marL="0" indent="0">
              <a:buNone/>
            </a:pPr>
            <a:r>
              <a:rPr lang="nl-NL" b="1" dirty="0" smtClean="0"/>
              <a:t>Wij, jullie, zij (ze)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3635896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6444208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51520" y="22048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225515" y="-357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 smtClean="0"/>
              <a:t>Nakijken blz. 113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482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Opdracht 11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lieg/loog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komt/kwam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vangt/ving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is/was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schrik/schrok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begint/begon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hebt/had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Denk/Dacht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588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416"/>
            <a:ext cx="2915816" cy="1583783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Blz</a:t>
            </a:r>
            <a:r>
              <a:rPr lang="en-US" sz="3600" dirty="0" smtClean="0"/>
              <a:t>. </a:t>
            </a:r>
            <a:r>
              <a:rPr lang="en-US" sz="3600" dirty="0" smtClean="0"/>
              <a:t>137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Leerdoel</a:t>
            </a:r>
            <a:r>
              <a:rPr lang="en-US" b="1" dirty="0" smtClean="0"/>
              <a:t> (1F):</a:t>
            </a:r>
            <a:endParaRPr lang="en-US" dirty="0"/>
          </a:p>
          <a:p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</a:t>
            </a:r>
            <a:r>
              <a:rPr lang="en-US" b="1" dirty="0" err="1" smtClean="0"/>
              <a:t>persoonsvorm</a:t>
            </a:r>
            <a:r>
              <a:rPr lang="en-US" dirty="0" smtClean="0"/>
              <a:t>, </a:t>
            </a:r>
            <a:r>
              <a:rPr lang="en-US" b="1" dirty="0" smtClean="0"/>
              <a:t>heel </a:t>
            </a:r>
            <a:r>
              <a:rPr lang="en-US" b="1" dirty="0" err="1" smtClean="0"/>
              <a:t>werkwoo</a:t>
            </a:r>
            <a:r>
              <a:rPr lang="en-US" dirty="0" err="1" smtClean="0"/>
              <a:t>rd</a:t>
            </a:r>
            <a:r>
              <a:rPr lang="en-US" dirty="0" smtClean="0"/>
              <a:t> en </a:t>
            </a:r>
            <a:r>
              <a:rPr lang="en-US" b="1" dirty="0" err="1" smtClean="0"/>
              <a:t>voltooid</a:t>
            </a:r>
            <a:r>
              <a:rPr lang="en-US" b="1" dirty="0" smtClean="0"/>
              <a:t> </a:t>
            </a:r>
            <a:r>
              <a:rPr lang="en-US" b="1" dirty="0" err="1" smtClean="0"/>
              <a:t>deelwoord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zin</a:t>
            </a:r>
            <a:r>
              <a:rPr lang="en-US" dirty="0" smtClean="0"/>
              <a:t> </a:t>
            </a:r>
            <a:r>
              <a:rPr lang="en-US" dirty="0" err="1" smtClean="0"/>
              <a:t>herkennen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</a:t>
            </a:r>
            <a:r>
              <a:rPr lang="en-US" dirty="0" err="1" smtClean="0"/>
              <a:t>werkwoorden</a:t>
            </a:r>
            <a:r>
              <a:rPr lang="en-US" dirty="0" smtClean="0"/>
              <a:t> in de </a:t>
            </a:r>
            <a:r>
              <a:rPr lang="en-US" b="1" dirty="0" err="1" smtClean="0"/>
              <a:t>voltooide</a:t>
            </a:r>
            <a:r>
              <a:rPr lang="en-US" b="1" dirty="0" smtClean="0"/>
              <a:t> </a:t>
            </a:r>
            <a:r>
              <a:rPr lang="en-US" b="1" dirty="0" err="1" smtClean="0"/>
              <a:t>tijd</a:t>
            </a:r>
            <a:r>
              <a:rPr lang="en-US" b="1" dirty="0" smtClean="0"/>
              <a:t> </a:t>
            </a:r>
            <a:r>
              <a:rPr lang="en-US" b="1" dirty="0" err="1" smtClean="0"/>
              <a:t>spellen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b="1" dirty="0" err="1" smtClean="0"/>
              <a:t>werkwoordelijk</a:t>
            </a:r>
            <a:r>
              <a:rPr lang="en-US" b="1" dirty="0" smtClean="0"/>
              <a:t> </a:t>
            </a:r>
            <a:r>
              <a:rPr lang="en-US" b="1" dirty="0" err="1" smtClean="0"/>
              <a:t>gezegde</a:t>
            </a:r>
            <a:r>
              <a:rPr lang="en-US" b="1" dirty="0" smtClean="0"/>
              <a:t> </a:t>
            </a:r>
            <a:r>
              <a:rPr lang="en-US" dirty="0" smtClean="0"/>
              <a:t>is. 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b="1" dirty="0" err="1" smtClean="0"/>
              <a:t>zwakke</a:t>
            </a:r>
            <a:r>
              <a:rPr lang="en-US" b="1" dirty="0" smtClean="0"/>
              <a:t> </a:t>
            </a:r>
            <a:r>
              <a:rPr lang="en-US" b="1" dirty="0" err="1" smtClean="0"/>
              <a:t>werkwoorden</a:t>
            </a:r>
            <a:r>
              <a:rPr lang="en-US" b="1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sz="2200" dirty="0"/>
          </a:p>
          <a:p>
            <a:endParaRPr lang="en-US" i="1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763688" y="260648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Grammatica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spelling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558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075" y="332656"/>
            <a:ext cx="8579296" cy="1143000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hlinkClick r:id="rId2"/>
              </a:rPr>
              <a:t>Dubbelzetter: medeklinker verdubbelen</a:t>
            </a:r>
            <a:endParaRPr lang="nl-NL" sz="3600" b="1" dirty="0">
              <a:hlinkClick r:id="rId2"/>
            </a:endParaRPr>
          </a:p>
        </p:txBody>
      </p:sp>
      <p:pic>
        <p:nvPicPr>
          <p:cNvPr id="2050" name="Picture 2" descr="http://www.kabage.be/ict/e-school/e-zorg/schema-taalsignaal-enkel-dubbe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708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Opdracht 12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su</a:t>
            </a:r>
            <a:r>
              <a:rPr lang="nl-NL" b="1" u="sng" dirty="0" smtClean="0"/>
              <a:t>pp</a:t>
            </a:r>
            <a:r>
              <a:rPr lang="nl-NL" dirty="0" smtClean="0"/>
              <a:t>orter</a:t>
            </a:r>
            <a:r>
              <a:rPr lang="nl-NL" dirty="0"/>
              <a:t>, a</a:t>
            </a:r>
            <a:r>
              <a:rPr lang="nl-NL" b="1" u="sng" dirty="0"/>
              <a:t>p</a:t>
            </a:r>
            <a:r>
              <a:rPr lang="nl-NL" dirty="0"/>
              <a:t>art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ko</a:t>
            </a:r>
            <a:r>
              <a:rPr lang="nl-NL" b="1" u="sng" dirty="0" smtClean="0"/>
              <a:t>p</a:t>
            </a:r>
            <a:r>
              <a:rPr lang="nl-NL" dirty="0" smtClean="0"/>
              <a:t>ieerpapier</a:t>
            </a:r>
            <a:r>
              <a:rPr lang="nl-NL" dirty="0"/>
              <a:t>, kopieera</a:t>
            </a:r>
            <a:r>
              <a:rPr lang="nl-NL" b="1" u="sng" dirty="0"/>
              <a:t>pp</a:t>
            </a:r>
            <a:r>
              <a:rPr lang="nl-NL" dirty="0"/>
              <a:t>araat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</a:t>
            </a:r>
            <a:r>
              <a:rPr lang="nl-NL" b="1" u="sng" dirty="0" smtClean="0"/>
              <a:t>rr</a:t>
            </a:r>
            <a:r>
              <a:rPr lang="nl-NL" dirty="0" smtClean="0"/>
              <a:t>esteren</a:t>
            </a:r>
            <a:r>
              <a:rPr lang="nl-N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</a:t>
            </a:r>
            <a:r>
              <a:rPr lang="nl-NL" b="1" u="sng" dirty="0" smtClean="0"/>
              <a:t>r</a:t>
            </a:r>
            <a:r>
              <a:rPr lang="nl-NL" dirty="0" smtClean="0"/>
              <a:t>inner</a:t>
            </a:r>
            <a:r>
              <a:rPr lang="nl-NL" dirty="0"/>
              <a:t>, ve</a:t>
            </a:r>
            <a:r>
              <a:rPr lang="nl-NL" b="1" u="sng" dirty="0"/>
              <a:t>rr</a:t>
            </a:r>
            <a:r>
              <a:rPr lang="nl-NL" dirty="0"/>
              <a:t>assing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pa</a:t>
            </a:r>
            <a:r>
              <a:rPr lang="nl-NL" b="1" u="sng" dirty="0" smtClean="0"/>
              <a:t>r</a:t>
            </a:r>
            <a:r>
              <a:rPr lang="nl-NL" dirty="0" smtClean="0"/>
              <a:t>agraaf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pa</a:t>
            </a:r>
            <a:r>
              <a:rPr lang="nl-NL" b="1" u="sng" dirty="0" smtClean="0"/>
              <a:t>p</a:t>
            </a:r>
            <a:r>
              <a:rPr lang="nl-NL" dirty="0" smtClean="0"/>
              <a:t>egaai</a:t>
            </a:r>
            <a:r>
              <a:rPr lang="nl-NL" dirty="0"/>
              <a:t>, i</a:t>
            </a:r>
            <a:r>
              <a:rPr lang="nl-NL" b="1" u="sng" dirty="0"/>
              <a:t>rr</a:t>
            </a:r>
            <a:r>
              <a:rPr lang="nl-NL" dirty="0"/>
              <a:t>iteert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voo</a:t>
            </a:r>
            <a:r>
              <a:rPr lang="nl-NL" b="1" u="sng" dirty="0" smtClean="0"/>
              <a:t>rr</a:t>
            </a:r>
            <a:r>
              <a:rPr lang="nl-NL" dirty="0" smtClean="0"/>
              <a:t>uit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</a:t>
            </a:r>
            <a:r>
              <a:rPr lang="nl-NL" b="1" u="sng" dirty="0" smtClean="0"/>
              <a:t>r</a:t>
            </a:r>
            <a:r>
              <a:rPr lang="nl-NL" dirty="0" smtClean="0"/>
              <a:t>oemde</a:t>
            </a:r>
            <a:r>
              <a:rPr lang="nl-NL" dirty="0"/>
              <a:t>, </a:t>
            </a:r>
            <a:r>
              <a:rPr lang="nl-NL" dirty="0" smtClean="0"/>
              <a:t>applaus</a:t>
            </a:r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778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Werkwoord</a:t>
            </a:r>
            <a:r>
              <a:rPr lang="en-US" b="1" dirty="0" smtClean="0"/>
              <a:t> </a:t>
            </a:r>
            <a:r>
              <a:rPr lang="en-US" b="1" dirty="0" err="1" smtClean="0"/>
              <a:t>kent</a:t>
            </a:r>
            <a:r>
              <a:rPr lang="en-US" b="1" dirty="0" smtClean="0"/>
              <a:t> 3 </a:t>
            </a:r>
            <a:r>
              <a:rPr lang="en-US" b="1" dirty="0" err="1" smtClean="0"/>
              <a:t>vormen</a:t>
            </a:r>
            <a:r>
              <a:rPr lang="en-US" b="1" dirty="0" smtClean="0"/>
              <a:t>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Persoonsvorm</a:t>
            </a:r>
            <a:r>
              <a:rPr lang="en-US" u="sng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b="1" dirty="0" err="1" smtClean="0"/>
              <a:t>werk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Hele</a:t>
            </a:r>
            <a:r>
              <a:rPr lang="en-US" u="sng" dirty="0" smtClean="0"/>
              <a:t> </a:t>
            </a:r>
            <a:r>
              <a:rPr lang="en-US" u="sng" dirty="0" err="1" smtClean="0"/>
              <a:t>werkwoord</a:t>
            </a:r>
            <a:r>
              <a:rPr lang="en-US" u="sng" dirty="0" smtClean="0"/>
              <a:t>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b="1" dirty="0" err="1" smtClean="0"/>
              <a:t>werken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Voltooid</a:t>
            </a:r>
            <a:r>
              <a:rPr lang="en-US" u="sng" dirty="0" smtClean="0"/>
              <a:t> </a:t>
            </a:r>
            <a:r>
              <a:rPr lang="en-US" u="sng" dirty="0" err="1" smtClean="0"/>
              <a:t>deelwoord</a:t>
            </a:r>
            <a:r>
              <a:rPr lang="en-US" u="sng" dirty="0" smtClean="0"/>
              <a:t>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heb</a:t>
            </a:r>
            <a:r>
              <a:rPr lang="en-US" dirty="0" smtClean="0"/>
              <a:t> </a:t>
            </a:r>
            <a:r>
              <a:rPr lang="en-US" b="1" dirty="0" err="1" smtClean="0"/>
              <a:t>gewerkt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werkwoordsvormen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 err="1" smtClean="0"/>
              <a:t>één</a:t>
            </a:r>
            <a:r>
              <a:rPr lang="en-US" dirty="0" smtClean="0"/>
              <a:t> </a:t>
            </a:r>
            <a:r>
              <a:rPr lang="en-US" dirty="0" err="1" smtClean="0"/>
              <a:t>zin</a:t>
            </a:r>
            <a:r>
              <a:rPr lang="en-US" dirty="0" smtClean="0"/>
              <a:t> </a:t>
            </a: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het: </a:t>
            </a:r>
          </a:p>
          <a:p>
            <a:pPr marL="0" indent="0" algn="ctr">
              <a:buNone/>
            </a:pPr>
            <a:r>
              <a:rPr lang="en-US" b="1" dirty="0" smtClean="0"/>
              <a:t>WERKWOORDELIJK GEZEGDE.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6416"/>
            <a:ext cx="2915816" cy="1583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/>
              <a:t>Blz</a:t>
            </a:r>
            <a:r>
              <a:rPr lang="en-US" sz="3600" dirty="0" smtClean="0"/>
              <a:t>. 137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995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68" y="332656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Even </a:t>
            </a:r>
            <a:r>
              <a:rPr lang="en-US" b="1" dirty="0" err="1" smtClean="0"/>
              <a:t>oefenen</a:t>
            </a:r>
            <a:r>
              <a:rPr lang="en-US" b="1" dirty="0" smtClean="0"/>
              <a:t>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Meneer</a:t>
            </a:r>
            <a:r>
              <a:rPr lang="en-US" dirty="0" smtClean="0"/>
              <a:t> </a:t>
            </a:r>
            <a:r>
              <a:rPr lang="en-US" dirty="0" err="1" smtClean="0"/>
              <a:t>Dictus</a:t>
            </a:r>
            <a:r>
              <a:rPr lang="en-US" dirty="0" smtClean="0"/>
              <a:t> </a:t>
            </a:r>
            <a:r>
              <a:rPr lang="en-US" dirty="0" err="1" smtClean="0"/>
              <a:t>woont</a:t>
            </a:r>
            <a:r>
              <a:rPr lang="en-US" dirty="0" smtClean="0"/>
              <a:t> in </a:t>
            </a:r>
            <a:r>
              <a:rPr lang="en-US" dirty="0" err="1" smtClean="0"/>
              <a:t>Zundert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Bram </a:t>
            </a:r>
            <a:r>
              <a:rPr lang="en-US" dirty="0" err="1" smtClean="0"/>
              <a:t>bakt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eitje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Juffrouw</a:t>
            </a:r>
            <a:r>
              <a:rPr lang="en-US" dirty="0" smtClean="0"/>
              <a:t> </a:t>
            </a:r>
            <a:r>
              <a:rPr lang="en-US" dirty="0" err="1" smtClean="0"/>
              <a:t>Deelen</a:t>
            </a:r>
            <a:r>
              <a:rPr lang="en-US" dirty="0" smtClean="0"/>
              <a:t> </a:t>
            </a:r>
            <a:r>
              <a:rPr lang="en-US" dirty="0" err="1" smtClean="0"/>
              <a:t>kent</a:t>
            </a:r>
            <a:r>
              <a:rPr lang="en-US" dirty="0" smtClean="0"/>
              <a:t> </a:t>
            </a:r>
            <a:r>
              <a:rPr lang="en-US" dirty="0" err="1" smtClean="0"/>
              <a:t>meneer</a:t>
            </a:r>
            <a:r>
              <a:rPr lang="en-US" dirty="0" smtClean="0"/>
              <a:t> </a:t>
            </a:r>
            <a:r>
              <a:rPr lang="en-US" dirty="0" err="1" smtClean="0"/>
              <a:t>Cosse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Nadia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gezegd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 2e </a:t>
            </a:r>
            <a:r>
              <a:rPr lang="en-US" dirty="0" err="1" smtClean="0"/>
              <a:t>klas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gelachen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fiets</a:t>
            </a:r>
            <a:r>
              <a:rPr lang="en-US" dirty="0" smtClean="0"/>
              <a:t> is </a:t>
            </a:r>
            <a:r>
              <a:rPr lang="en-US" dirty="0" err="1" smtClean="0"/>
              <a:t>gestolen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probeer</a:t>
            </a:r>
            <a:r>
              <a:rPr lang="en-US" dirty="0" smtClean="0"/>
              <a:t> op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letten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Meneer</a:t>
            </a:r>
            <a:r>
              <a:rPr lang="en-US" dirty="0" smtClean="0"/>
              <a:t> </a:t>
            </a:r>
            <a:r>
              <a:rPr lang="en-US" dirty="0"/>
              <a:t>van den </a:t>
            </a:r>
            <a:r>
              <a:rPr lang="en-US" dirty="0" err="1"/>
              <a:t>Heuvel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9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hlinkClick r:id="rId2"/>
              </a:rPr>
              <a:t>Uitleg</a:t>
            </a:r>
            <a:r>
              <a:rPr lang="en-US" b="1" dirty="0" smtClean="0">
                <a:hlinkClick r:id="rId2"/>
              </a:rPr>
              <a:t>: </a:t>
            </a:r>
            <a:r>
              <a:rPr lang="en-US" b="1" dirty="0" err="1" smtClean="0">
                <a:hlinkClick r:id="rId2"/>
              </a:rPr>
              <a:t>voltooid</a:t>
            </a:r>
            <a:r>
              <a:rPr lang="en-US" b="1" dirty="0" smtClean="0">
                <a:hlinkClick r:id="rId2"/>
              </a:rPr>
              <a:t> </a:t>
            </a:r>
            <a:r>
              <a:rPr lang="en-US" b="1" dirty="0" err="1" smtClean="0">
                <a:hlinkClick r:id="rId2"/>
              </a:rPr>
              <a:t>deelwoord</a:t>
            </a:r>
            <a:endParaRPr lang="nl-NL" sz="2700" b="1" dirty="0">
              <a:hlinkClick r:id="rId2"/>
            </a:endParaRPr>
          </a:p>
        </p:txBody>
      </p:sp>
      <p:sp>
        <p:nvSpPr>
          <p:cNvPr id="3" name="Rechthoek 2">
            <a:hlinkClick r:id="rId3"/>
          </p:cNvPr>
          <p:cNvSpPr/>
          <p:nvPr/>
        </p:nvSpPr>
        <p:spPr>
          <a:xfrm>
            <a:off x="1331640" y="2201669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Uitleg</a:t>
            </a:r>
            <a:r>
              <a:rPr lang="nl-NL" sz="4400" dirty="0" smtClean="0">
                <a:solidFill>
                  <a:srgbClr val="6600FF"/>
                </a:solidFill>
              </a:rPr>
              <a:t>: </a:t>
            </a:r>
            <a:r>
              <a:rPr lang="nl-NL" sz="4400" b="1" dirty="0" smtClean="0">
                <a:solidFill>
                  <a:srgbClr val="6600FF"/>
                </a:solidFill>
              </a:rPr>
              <a:t>sterke en zwakke werkwoorden</a:t>
            </a:r>
          </a:p>
        </p:txBody>
      </p:sp>
      <p:sp>
        <p:nvSpPr>
          <p:cNvPr id="4" name="Rechthoek 3">
            <a:hlinkClick r:id="rId4"/>
          </p:cNvPr>
          <p:cNvSpPr/>
          <p:nvPr/>
        </p:nvSpPr>
        <p:spPr>
          <a:xfrm>
            <a:off x="1309706" y="4062023"/>
            <a:ext cx="5834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Uitleg vervoegen zwakke werkwoorden</a:t>
            </a:r>
            <a:endParaRPr lang="nl-NL" sz="4400" b="1" dirty="0">
              <a:solidFill>
                <a:srgbClr val="66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51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hlinkClick r:id="rId2"/>
              </a:rPr>
              <a:t>Sterke</a:t>
            </a:r>
            <a:r>
              <a:rPr lang="en-US" b="1" dirty="0" smtClean="0">
                <a:hlinkClick r:id="rId2"/>
              </a:rPr>
              <a:t> </a:t>
            </a:r>
            <a:r>
              <a:rPr lang="en-US" b="1" dirty="0" err="1" smtClean="0">
                <a:hlinkClick r:id="rId2"/>
              </a:rPr>
              <a:t>werkwoorden</a:t>
            </a:r>
            <a:endParaRPr lang="nl-NL" b="1" dirty="0">
              <a:hlinkClick r:id="rId2"/>
            </a:endParaRPr>
          </a:p>
        </p:txBody>
      </p:sp>
      <p:pic>
        <p:nvPicPr>
          <p:cNvPr id="3" name="Picture 4" descr="http://nederlandsindeonderbouw.weebly.com/uploads/1/3/8/0/13804264/5134388_ori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4896544" cy="3773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Werkwoord ‘hebben’ en ‘zijn’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	</a:t>
            </a:r>
            <a:r>
              <a:rPr lang="nl-NL" b="1" dirty="0" smtClean="0"/>
              <a:t>Hebben		 </a:t>
            </a:r>
            <a:r>
              <a:rPr lang="nl-NL" b="1" dirty="0"/>
              <a:t> </a:t>
            </a:r>
            <a:r>
              <a:rPr lang="nl-NL" b="1" dirty="0" smtClean="0"/>
              <a:t>  Zijn</a:t>
            </a:r>
          </a:p>
          <a:p>
            <a:pPr marL="0" indent="0">
              <a:buNone/>
            </a:pPr>
            <a:r>
              <a:rPr lang="nl-NL" b="1" u="sng" dirty="0" smtClean="0"/>
              <a:t>Ik</a:t>
            </a:r>
          </a:p>
          <a:p>
            <a:pPr marL="0" indent="0">
              <a:buNone/>
            </a:pPr>
            <a:r>
              <a:rPr lang="nl-NL" b="1" dirty="0" smtClean="0"/>
              <a:t>….je/jij</a:t>
            </a:r>
          </a:p>
          <a:p>
            <a:pPr marL="0" indent="0">
              <a:buNone/>
            </a:pPr>
            <a:r>
              <a:rPr lang="nl-NL" b="1" dirty="0" smtClean="0"/>
              <a:t>Jij/U</a:t>
            </a:r>
          </a:p>
          <a:p>
            <a:pPr marL="0" indent="0">
              <a:buNone/>
            </a:pPr>
            <a:r>
              <a:rPr lang="nl-NL" b="1" dirty="0" smtClean="0"/>
              <a:t>Hij, zij, het</a:t>
            </a:r>
          </a:p>
          <a:p>
            <a:pPr marL="0" indent="0">
              <a:buNone/>
            </a:pPr>
            <a:r>
              <a:rPr lang="nl-NL" b="1" dirty="0" smtClean="0"/>
              <a:t>Wij, jullie, zij (ze)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3635896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6444208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51520" y="22048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075" y="332656"/>
            <a:ext cx="8579296" cy="1143000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hlinkClick r:id="rId2"/>
              </a:rPr>
              <a:t>Dubbelzetter: medeklinker verdubbelen</a:t>
            </a:r>
            <a:endParaRPr lang="nl-NL" sz="3600" b="1" dirty="0">
              <a:hlinkClick r:id="rId2"/>
            </a:endParaRPr>
          </a:p>
        </p:txBody>
      </p:sp>
      <p:pic>
        <p:nvPicPr>
          <p:cNvPr id="2050" name="Picture 2" descr="http://www.kabage.be/ict/e-school/e-zorg/schema-taalsignaal-enkel-dubbe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708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203" y="2506394"/>
            <a:ext cx="8229600" cy="1143000"/>
          </a:xfrm>
        </p:spPr>
        <p:txBody>
          <a:bodyPr/>
          <a:lstStyle/>
          <a:p>
            <a:r>
              <a:rPr lang="nl-NL" b="1" dirty="0" smtClean="0"/>
              <a:t>Maken blz. 111 t/m 114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872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404</Words>
  <Application>Microsoft Office PowerPoint</Application>
  <PresentationFormat>Diavoorstelling (4:3)</PresentationFormat>
  <Paragraphs>123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2. Grammatica en spelling</vt:lpstr>
      <vt:lpstr>Blz. 137</vt:lpstr>
      <vt:lpstr>Werkwoord kent 3 vormen:</vt:lpstr>
      <vt:lpstr>Even oefenen:</vt:lpstr>
      <vt:lpstr>Uitleg: voltooid deelwoord</vt:lpstr>
      <vt:lpstr>Sterke werkwoorden</vt:lpstr>
      <vt:lpstr>Werkwoord ‘hebben’ en ‘zijn’</vt:lpstr>
      <vt:lpstr>Dubbelzetter: medeklinker verdubbelen</vt:lpstr>
      <vt:lpstr>Maken blz. 111 t/m 114</vt:lpstr>
      <vt:lpstr>Zelfstandig naamwoord</vt:lpstr>
      <vt:lpstr>Bijvoeglijk naamwoord?</vt:lpstr>
      <vt:lpstr>Nakijken blz. 111</vt:lpstr>
      <vt:lpstr>Nakijken blz. 111</vt:lpstr>
      <vt:lpstr>Uitleg: voorzetsels (filmpje ût Groningen)</vt:lpstr>
      <vt:lpstr>Nakijken blz. 112</vt:lpstr>
      <vt:lpstr>Sterke werkwoorden</vt:lpstr>
      <vt:lpstr>Nakijken blz. 113</vt:lpstr>
      <vt:lpstr>Werkwoord ‘hebben’ en ‘zijn’</vt:lpstr>
      <vt:lpstr>Nakijken blz. 114</vt:lpstr>
      <vt:lpstr>Dubbelzetter: medeklinker verdubbelen</vt:lpstr>
      <vt:lpstr>Nakijken blz. 114</vt:lpstr>
    </vt:vector>
  </TitlesOfParts>
  <Company>IT-Workz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Grammatica en spelling</dc:title>
  <dc:creator>Kempen, Lotte van</dc:creator>
  <cp:lastModifiedBy>Kempen, Lotte van</cp:lastModifiedBy>
  <cp:revision>96</cp:revision>
  <dcterms:created xsi:type="dcterms:W3CDTF">2014-08-29T07:04:24Z</dcterms:created>
  <dcterms:modified xsi:type="dcterms:W3CDTF">2015-03-22T20:15:28Z</dcterms:modified>
</cp:coreProperties>
</file>